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57" r:id="rId7"/>
    <p:sldId id="265" r:id="rId8"/>
    <p:sldId id="266" r:id="rId9"/>
    <p:sldId id="267" r:id="rId10"/>
    <p:sldId id="258" r:id="rId11"/>
    <p:sldId id="259" r:id="rId12"/>
    <p:sldId id="260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A6C18B9-AC7E-733A-968D-526870150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C718077B-7928-9613-F543-3303AD8C7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0EEDEC6-740C-4E25-56D1-E855A1C79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2D6B-6E78-48BC-84AB-D761396B833F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2577EC9D-78C1-1120-2FB1-91819F8AE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A4731367-05F3-67F7-461F-245DBE7C7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7DA01-D642-4CAA-BCD0-440D6328A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906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1912260-D088-40D6-A79F-FEEE517E1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7FFA6AD2-B56C-CE2F-95B0-0E8F352121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BF4199D4-5056-2089-D6A7-6416C4A57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2D6B-6E78-48BC-84AB-D761396B833F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FF37D5BB-0DF0-1089-DCA4-ED12E75AB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3AF4A6F-1268-5E02-C8ED-1705E016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7DA01-D642-4CAA-BCD0-440D6328A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5985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16934B19-CB62-3D2E-2D04-7189FF95B4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5E456404-B9C6-AF65-880A-85CF40D750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DE76EBF-4453-C2B7-C2E9-F8A2C191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2D6B-6E78-48BC-84AB-D761396B833F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0EDBD80-0740-B9E9-4ED8-B41596878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D63F458-9215-0265-ACD8-37DB743A4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7DA01-D642-4CAA-BCD0-440D6328A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822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9CB919C-C9EF-CC96-2630-C4F688BBF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76F8755-DDD6-4962-6136-5A7F42F6F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FD19E2B4-63DA-2133-D59C-EE5DC4CE7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2D6B-6E78-48BC-84AB-D761396B833F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A20344FF-3571-5BA2-6FD9-D6390F06D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2AB609F8-4A43-5F45-E864-CA3E7A95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7DA01-D642-4CAA-BCD0-440D6328A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894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BD053B6-E139-DB8E-EBDE-D7C9D92AE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AB160B4A-DDFA-DE47-7A2F-6968CA7F9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2E91364B-BCDC-AECC-E13D-0B95880C2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2D6B-6E78-48BC-84AB-D761396B833F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0D8C7410-3210-C5D2-E1A2-CB3F84F75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F27A62AF-8AA7-57C8-DFFB-E78A1A832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7DA01-D642-4CAA-BCD0-440D6328A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072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706F05B-7B3E-9197-7AC8-714869D5A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1820F7A-C6FA-69E5-3A69-CF8396EF8D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C9F08588-B467-C61E-4A1A-5329DA412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8F6B7A46-9F39-FF86-662D-57C6BE802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2D6B-6E78-48BC-84AB-D761396B833F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88AC2335-BF2A-A67E-584E-A1DD5A1DE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3BB26671-7B91-2359-CA24-C86C189D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7DA01-D642-4CAA-BCD0-440D6328A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127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16428C5-4BE4-273B-7D68-E8F643CA5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0B187863-8F88-B433-BC3F-8D2471E9D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4B6BC6BE-A2E0-FCE6-E28E-B2108BFDF3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937573D8-D8F6-C160-70C0-8C3D02E543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CA0891EE-338A-9FF6-7F15-445576B981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9A6B4017-32C8-216D-903A-C7F7F70C3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2D6B-6E78-48BC-84AB-D761396B833F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5DD6C907-FB92-D7C9-3BDA-2DF179067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D10889B4-6448-AC2D-BE89-2EF3CC91E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7DA01-D642-4CAA-BCD0-440D6328A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327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BD0BF15-1FAC-AEA3-D117-246D6534B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4932AE32-31BA-961F-6DE8-7BC06CCA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2D6B-6E78-48BC-84AB-D761396B833F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F471B4DF-A9E6-7550-36AB-922DFF043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D215362C-9A86-0F64-B0CE-E1CEE785F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7DA01-D642-4CAA-BCD0-440D6328A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286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7CC8F4E1-CBDD-0FD3-044F-90F417F95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2D6B-6E78-48BC-84AB-D761396B833F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1A9DE27F-5AF7-2B60-EAEC-E322E8FF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D3FB146F-4B09-E0F0-1EBC-24E931EBA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7DA01-D642-4CAA-BCD0-440D6328A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199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4AC52CC-BEDB-2E81-95F5-E8E2D9F10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FD529CE-8021-BE4F-ADB0-867741A37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F62EBA2A-E72F-2141-9B3D-8CB72E208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269EF10D-C49B-659A-643D-4F0424D10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2D6B-6E78-48BC-84AB-D761396B833F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570816E5-1220-F7BD-3560-F35373D2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BC0B4CCA-3549-F432-CD80-6B0E03907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7DA01-D642-4CAA-BCD0-440D6328A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38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6AB89D6-4CD2-548F-AD85-699C4F785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4C50F5F5-3CB3-7809-9E42-D4C54E0FDF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04FFDE63-8EEC-0C0B-54BD-1F0BF805F8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CE5A178C-3525-B612-B014-0AE0483A4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2D6B-6E78-48BC-84AB-D761396B833F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03667B61-841F-1158-2710-35F69D4A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7C403977-3C2F-FAB6-67C8-7877DEA62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7DA01-D642-4CAA-BCD0-440D6328A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434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E4AB2CD5-F172-54BF-65F7-27C6C7AAA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4BB9A85D-5E7A-3E41-E629-E83C09B15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C723D35-E8FE-33C3-DFFA-C5E8F0FBC9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42D6B-6E78-48BC-84AB-D761396B833F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7EF8656-EAF1-23B5-9C5A-92752443AA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75DE8B2-97AE-A6F7-6DF4-A0A931328C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7DA01-D642-4CAA-BCD0-440D6328A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3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DCE1FC5-2F91-E751-1F37-930F896DD0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Orientamento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C9B27E02-8EBA-11FB-9D60-50B3A3BE3C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Neo assunti 2023</a:t>
            </a:r>
          </a:p>
        </p:txBody>
      </p:sp>
    </p:spTree>
    <p:extLst>
      <p:ext uri="{BB962C8B-B14F-4D97-AF65-F5344CB8AC3E}">
        <p14:creationId xmlns:p14="http://schemas.microsoft.com/office/powerpoint/2010/main" val="3734349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E704B8F-D638-AAA8-A865-67521E70D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Curriculum verticale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3781EF1-511B-D424-2AD9-E6CAA0F3C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Conoscere Il curriculum verticale nel ciclo primario dell’istruzione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it-IT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400" b="1" dirty="0"/>
              <a:t>verticale</a:t>
            </a:r>
            <a:r>
              <a:rPr lang="it-IT" sz="2400" dirty="0"/>
              <a:t> esprime l'esigenza di impostare una formazione che possa poi continuare lungo l'intero arco della vita scolastica e oltre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600" dirty="0"/>
              <a:t>Le soft skills, (o competenze trasversali), sono </a:t>
            </a:r>
            <a:r>
              <a:rPr lang="it-IT" sz="1600" b="1" dirty="0"/>
              <a:t>capacità intrinseche all'allievo, qualità e conoscenze personali che caratterizzano l'essere umano</a:t>
            </a:r>
            <a:r>
              <a:rPr lang="it-IT" sz="1600" dirty="0"/>
              <a:t>, chiamano in causa gli aspetti della personalità e quella che viene definita l'intelligenza emotiva, perché aiutano a comunicare le emozioni</a:t>
            </a:r>
            <a:endParaRPr lang="it-IT" sz="2400" dirty="0"/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Raccordo tra i diversi gradi di scuola e poi università</a:t>
            </a:r>
          </a:p>
        </p:txBody>
      </p:sp>
    </p:spTree>
    <p:extLst>
      <p:ext uri="{BB962C8B-B14F-4D97-AF65-F5344CB8AC3E}">
        <p14:creationId xmlns:p14="http://schemas.microsoft.com/office/powerpoint/2010/main" val="256976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863099D-2854-CF40-E306-70B4B3249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FINALITA’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D6FA5B1-09EE-AA11-F3F5-7616EBF1B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200" dirty="0"/>
              <a:t>didattica orientativa quel tipo di didattica che favorisce l'orientamento dei ragazzi tramite un </a:t>
            </a:r>
            <a:r>
              <a:rPr lang="it-IT" sz="1200" b="1" dirty="0"/>
              <a:t>approccio fortemente legato alla realtà</a:t>
            </a:r>
            <a:r>
              <a:rPr lang="it-IT" sz="1200" dirty="0"/>
              <a:t> a scapito di un nozionismo fine a se stesso.</a:t>
            </a:r>
            <a:br>
              <a:rPr lang="it-IT" sz="1200" dirty="0"/>
            </a:br>
            <a:r>
              <a:rPr lang="it-IT" sz="1200" dirty="0"/>
              <a:t/>
            </a:r>
            <a:br>
              <a:rPr lang="it-IT" sz="1200" dirty="0"/>
            </a:br>
            <a:r>
              <a:rPr lang="it-IT" sz="1200" dirty="0"/>
              <a:t>Una </a:t>
            </a:r>
            <a:r>
              <a:rPr lang="it-IT" sz="1200" b="1" dirty="0"/>
              <a:t>didattica concreta</a:t>
            </a:r>
            <a:r>
              <a:rPr lang="it-IT" sz="1200" dirty="0"/>
              <a:t>, che si sviluppa negli anni intorno all'obiettivo di favorire l'inserimento degli individui nel mondo del lavoro attraverso scelte responsabili.</a:t>
            </a:r>
            <a:br>
              <a:rPr lang="it-IT" sz="1200" dirty="0"/>
            </a:br>
            <a:r>
              <a:rPr lang="it-IT" sz="1200" dirty="0"/>
              <a:t/>
            </a:r>
            <a:br>
              <a:rPr lang="it-IT" sz="1200" dirty="0"/>
            </a:br>
            <a:r>
              <a:rPr lang="it-IT" sz="1200" dirty="0"/>
              <a:t>Uno strumento, in definitiva, per aiutare gli studenti nei loro percorsi di crescita e che possa facilitare la loro </a:t>
            </a:r>
            <a:r>
              <a:rPr lang="it-IT" sz="1200" b="1" dirty="0"/>
              <a:t>realizzazione personale</a:t>
            </a:r>
            <a:r>
              <a:rPr lang="it-IT" sz="1200" dirty="0"/>
              <a:t>.</a:t>
            </a:r>
            <a:endParaRPr lang="it-IT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Individuare il ruolo orientativo delle discipline</a:t>
            </a:r>
          </a:p>
          <a:p>
            <a:pPr algn="ctr"/>
            <a:endParaRPr lang="it-IT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it-IT" b="1" dirty="0"/>
              <a:t>compiti di realtà</a:t>
            </a:r>
            <a:r>
              <a:rPr lang="it-IT" dirty="0"/>
              <a:t>, attività proposte ai ragazzi che, come da caratteristiche generali della didattica orientativa, possano avere un riscontro con la realtà in cui vivono, donando alle varie discipline studiate a scuola concretezza e applicabilità.</a:t>
            </a:r>
          </a:p>
        </p:txBody>
      </p:sp>
    </p:spTree>
    <p:extLst>
      <p:ext uri="{BB962C8B-B14F-4D97-AF65-F5344CB8AC3E}">
        <p14:creationId xmlns:p14="http://schemas.microsoft.com/office/powerpoint/2010/main" val="2669727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F5CD892-9B83-8C88-778A-C85D00E96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Didattica delle competenze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A0B6CC4-B769-CD6B-EE4E-E5370DFD6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didattica delle competenze e la trasversalità</a:t>
            </a:r>
          </a:p>
          <a:p>
            <a:pPr algn="ctr"/>
            <a:endParaRPr lang="it-IT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it-IT" dirty="0"/>
              <a:t>intese come “combinazione di conoscenze, abilità e atteggiamenti appropriati al contesto”. La competenza è una dimensione della persona che, di fronte a situazioni e problemi, mette in gioco ciò che sa e ciò che sa fare, ciò che lo appassiona e ciò che vuole realizzare.</a:t>
            </a:r>
          </a:p>
          <a:p>
            <a:pPr algn="ctr"/>
            <a:r>
              <a:rPr lang="it-IT" b="1" dirty="0"/>
              <a:t>sapere in azione”.</a:t>
            </a:r>
          </a:p>
          <a:p>
            <a:pPr algn="ctr"/>
            <a:r>
              <a:rPr lang="it-IT" dirty="0"/>
              <a:t>Ambienti di apprendimento: ambienti per ricerca e indagare, per individuare e risolvere problemi, per  discutere, collaborare con altri nel gestire situazioni, riflettere sul proprio operato e valutare le proprie azioni.</a:t>
            </a:r>
          </a:p>
        </p:txBody>
      </p:sp>
    </p:spTree>
    <p:extLst>
      <p:ext uri="{BB962C8B-B14F-4D97-AF65-F5344CB8AC3E}">
        <p14:creationId xmlns:p14="http://schemas.microsoft.com/office/powerpoint/2010/main" val="2543431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C4F8E6A-9930-F9F3-75E9-C99F75130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FINALITA’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C201DDF-3FC5-7053-862F-479302407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it-IT" b="0" i="0" u="none" strike="noStrike" baseline="0" dirty="0">
              <a:latin typeface="Garamond" panose="02020404030301010803" pitchFamily="18" charset="0"/>
            </a:endParaRPr>
          </a:p>
          <a:p>
            <a:pPr algn="l"/>
            <a:endParaRPr lang="it-IT" dirty="0">
              <a:latin typeface="Garamond" panose="02020404030301010803" pitchFamily="18" charset="0"/>
            </a:endParaRPr>
          </a:p>
          <a:p>
            <a:pPr algn="l"/>
            <a:r>
              <a:rPr lang="it-IT" b="0" i="0" u="none" strike="noStrike" baseline="0" dirty="0">
                <a:latin typeface="Garamond" panose="02020404030301010803" pitchFamily="18" charset="0"/>
              </a:rPr>
              <a:t>rafforzare il raccordo tra il primo ciclo di istruzione e il secondo ciclo di istruzione e formazione, per una scelta consapevole e ponderata, che valorizzi le potenzialità e i talenti degli studenti, nonché di contribuire alla riduzione della dispersione scolastica e di favorire l’accesso alle opportunità formative dell’istruzione terziaria.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7583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7C0648E-643A-6386-F89D-2421AACE0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CHE COSA SI INTENDE PER ORIENTAMENTO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467BED1-9EFD-0CFF-275A-60180618F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it-IT" sz="2400" b="0" i="0" u="none" strike="noStrike" baseline="0" dirty="0">
              <a:latin typeface="Garamond" panose="02020404030301010803" pitchFamily="18" charset="0"/>
            </a:endParaRPr>
          </a:p>
          <a:p>
            <a:pPr algn="ctr"/>
            <a:endParaRPr lang="it-IT" sz="2400" dirty="0">
              <a:latin typeface="Garamond" panose="02020404030301010803" pitchFamily="18" charset="0"/>
            </a:endParaRPr>
          </a:p>
          <a:p>
            <a:pPr algn="ctr"/>
            <a:endParaRPr lang="it-IT" sz="2400" b="0" i="0" u="none" strike="noStrike" baseline="0" dirty="0">
              <a:latin typeface="Garamond" panose="02020404030301010803" pitchFamily="18" charset="0"/>
            </a:endParaRPr>
          </a:p>
          <a:p>
            <a:pPr algn="ctr"/>
            <a:r>
              <a:rPr lang="it-IT" sz="2400" b="0" i="0" u="none" strike="noStrike" baseline="0" dirty="0">
                <a:latin typeface="Garamond" panose="02020404030301010803" pitchFamily="18" charset="0"/>
              </a:rPr>
              <a:t>“</a:t>
            </a:r>
            <a:r>
              <a:rPr lang="it-IT" sz="2400" b="0" i="1" u="none" strike="noStrike" baseline="0" dirty="0">
                <a:latin typeface="Garamond-Italic"/>
              </a:rPr>
              <a:t>l’orientamento è un processo volto a facilitare la </a:t>
            </a:r>
            <a:r>
              <a:rPr lang="it-IT" sz="2400" b="1" i="1" u="none" strike="noStrike" baseline="0" dirty="0">
                <a:latin typeface="Garamond-Italic"/>
              </a:rPr>
              <a:t>conoscenza di sé, </a:t>
            </a:r>
            <a:r>
              <a:rPr lang="it-IT" sz="2400" b="0" i="1" u="none" strike="noStrike" baseline="0" dirty="0">
                <a:solidFill>
                  <a:srgbClr val="FF0000"/>
                </a:solidFill>
                <a:latin typeface="Garamond-Italic"/>
              </a:rPr>
              <a:t>del contesto for</a:t>
            </a:r>
            <a:r>
              <a:rPr lang="it-IT" sz="2400" b="0" i="1" u="none" strike="noStrike" baseline="0" dirty="0">
                <a:latin typeface="Garamond-Italic"/>
              </a:rPr>
              <a:t>mativo, occupazionale, sociale culturale ed economico di riferimento, delle strategie messe in atto per </a:t>
            </a:r>
            <a:r>
              <a:rPr lang="it-IT" sz="2400" b="0" i="1" u="none" strike="noStrike" baseline="0" dirty="0">
                <a:solidFill>
                  <a:srgbClr val="FF0000"/>
                </a:solidFill>
                <a:latin typeface="Garamond-Italic"/>
              </a:rPr>
              <a:t>relazionarsi ed interagire </a:t>
            </a:r>
            <a:r>
              <a:rPr lang="it-IT" sz="2400" b="0" i="1" u="none" strike="noStrike" baseline="0" dirty="0">
                <a:latin typeface="Garamond-Italic"/>
              </a:rPr>
              <a:t>in tali realtà, al fine di favorire la  maturazione e lo sviluppo delle competenze necessarie per poter definire o ridefinire autonomamente obiettivi personali e professionali aderenti al contesto, elaborare o rielaborare un progetto di vita e sostenere le scelte relative</a:t>
            </a:r>
            <a:r>
              <a:rPr lang="it-IT" sz="2400" b="0" i="0" u="none" strike="noStrike" baseline="0" dirty="0">
                <a:latin typeface="Garamond" panose="02020404030301010803" pitchFamily="18" charset="0"/>
              </a:rPr>
              <a:t>”.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454875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4E94869-4EE1-4FA3-CE76-92A25845D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MOTIVI PER EFFETTUARE ORIENTAMENTO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8BDAD2E-E92F-EE94-F5F0-7B60055A3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1800" b="0" i="0" u="none" strike="noStrike" baseline="0" dirty="0">
                <a:latin typeface="Garamond" panose="02020404030301010803" pitchFamily="18" charset="0"/>
              </a:rPr>
              <a:t>ridurre la percentuale degli studenti che abbandonano</a:t>
            </a:r>
          </a:p>
          <a:p>
            <a:endParaRPr lang="it-IT" sz="1800" dirty="0">
              <a:latin typeface="Garamond" panose="02020404030301010803" pitchFamily="18" charset="0"/>
            </a:endParaRPr>
          </a:p>
          <a:p>
            <a:r>
              <a:rPr lang="it-IT" sz="1800" b="0" i="0" u="none" strike="noStrike" baseline="0" dirty="0">
                <a:latin typeface="Garamond" panose="02020404030301010803" pitchFamily="18" charset="0"/>
              </a:rPr>
              <a:t>diminuire la distanza tra scuola e realtà socio-economiche</a:t>
            </a:r>
          </a:p>
          <a:p>
            <a:endParaRPr lang="it-IT" sz="1800" dirty="0">
              <a:latin typeface="Garamond" panose="02020404030301010803" pitchFamily="18" charset="0"/>
            </a:endParaRPr>
          </a:p>
          <a:p>
            <a:r>
              <a:rPr lang="it-IT" sz="1800" b="0" i="0" u="none" strike="noStrike" baseline="0" dirty="0">
                <a:latin typeface="Garamond" panose="02020404030301010803" pitchFamily="18" charset="0"/>
              </a:rPr>
              <a:t>rafforzare l’apprendimento e la formazione permanente lungo tutto l’arco della vita</a:t>
            </a:r>
          </a:p>
          <a:p>
            <a:endParaRPr lang="it-IT" sz="1800" dirty="0">
              <a:latin typeface="Garamond" panose="02020404030301010803" pitchFamily="18" charset="0"/>
            </a:endParaRPr>
          </a:p>
          <a:p>
            <a:r>
              <a:rPr lang="it-IT" sz="1800" b="0" i="0" u="none" strike="noStrike" baseline="0" dirty="0">
                <a:latin typeface="Garamond" panose="02020404030301010803" pitchFamily="18" charset="0"/>
              </a:rPr>
              <a:t>potenziare e investire sulla formazione tecnica e professionale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8030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D98E15E-B858-6328-0086-3F6A11FE9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VALENZA EDUCATIVA ORIENTAMENTO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4EB6834-EC99-5A5B-999C-624FD0525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DERIVA….AZIENDALE…CATTURA UTENTI</a:t>
            </a:r>
          </a:p>
        </p:txBody>
      </p:sp>
    </p:spTree>
    <p:extLst>
      <p:ext uri="{BB962C8B-B14F-4D97-AF65-F5344CB8AC3E}">
        <p14:creationId xmlns:p14="http://schemas.microsoft.com/office/powerpoint/2010/main" val="58428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E71909D-106C-835D-3C5E-DD24FFE66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Orientamento in ingresso e in uscita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23F4C54-CDF0-6C08-24AA-8A5D114F5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dirty="0"/>
              <a:t>Docenti secondaria 1-2 grado </a:t>
            </a:r>
          </a:p>
          <a:p>
            <a:r>
              <a:rPr lang="it-IT" dirty="0"/>
              <a:t>Analisi e riflessione sul problema</a:t>
            </a:r>
          </a:p>
          <a:p>
            <a:r>
              <a:rPr lang="it-IT" dirty="0"/>
              <a:t>L’orientamento nella vostra scuola</a:t>
            </a:r>
          </a:p>
          <a:p>
            <a:r>
              <a:rPr lang="it-IT" dirty="0"/>
              <a:t>Analisi </a:t>
            </a:r>
            <a:r>
              <a:rPr lang="it-IT" dirty="0" err="1"/>
              <a:t>swot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7808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720604B-FF1D-0697-4CD9-E65EECFC7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1800" b="1" i="0" u="none" strike="noStrike" baseline="0" dirty="0">
                <a:latin typeface="Garamond-Bold"/>
              </a:rPr>
              <a:t>I moduli curricolari di orientamento nella scuola secondaria 1-2 GRADO DAL 23-24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BC620A8-43BA-E82E-21F1-39230C753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it-IT" sz="1800" b="0" i="0" u="none" strike="noStrike" baseline="0" dirty="0">
                <a:latin typeface="Garamond" panose="02020404030301010803" pitchFamily="18" charset="0"/>
              </a:rPr>
              <a:t>I GRADO 30 ore, anche extra curriculari, per anno scolastico, in tutte le classi.</a:t>
            </a:r>
          </a:p>
          <a:p>
            <a:pPr algn="l"/>
            <a:endParaRPr lang="it-IT" sz="1800" dirty="0">
              <a:latin typeface="Garamond" panose="02020404030301010803" pitchFamily="18" charset="0"/>
            </a:endParaRPr>
          </a:p>
          <a:p>
            <a:pPr algn="l"/>
            <a:r>
              <a:rPr lang="it-IT" sz="1800" dirty="0">
                <a:latin typeface="Garamond" panose="02020404030301010803" pitchFamily="18" charset="0"/>
              </a:rPr>
              <a:t>II GRADO: </a:t>
            </a:r>
            <a:r>
              <a:rPr lang="it-IT" sz="1800" b="0" i="0" u="none" strike="noStrike" baseline="0" dirty="0">
                <a:latin typeface="Garamond" panose="02020404030301010803" pitchFamily="18" charset="0"/>
              </a:rPr>
              <a:t>moduli di orientamento formativo degli studenti, di almeno 30 ore, anche extra curricolari, per</a:t>
            </a:r>
          </a:p>
          <a:p>
            <a:pPr algn="l"/>
            <a:r>
              <a:rPr lang="it-IT" sz="1800" b="0" i="0" u="none" strike="noStrike" baseline="0" dirty="0">
                <a:latin typeface="Garamond" panose="02020404030301010803" pitchFamily="18" charset="0"/>
              </a:rPr>
              <a:t>anno scolastico, nelle classi prime e seconde;</a:t>
            </a:r>
          </a:p>
          <a:p>
            <a:pPr algn="l"/>
            <a:r>
              <a:rPr lang="it-IT" sz="1800" b="0" i="0" u="none" strike="noStrike" baseline="0" dirty="0">
                <a:latin typeface="Calibri" panose="020F0502020204030204" pitchFamily="34" charset="0"/>
              </a:rPr>
              <a:t>- </a:t>
            </a:r>
            <a:r>
              <a:rPr lang="it-IT" sz="1800" b="0" i="0" u="none" strike="noStrike" baseline="0" dirty="0">
                <a:latin typeface="Garamond" panose="02020404030301010803" pitchFamily="18" charset="0"/>
              </a:rPr>
              <a:t>moduli curriculari di orientamento formativo degli studenti, di almeno 30 ore per anno scolastico,</a:t>
            </a:r>
          </a:p>
          <a:p>
            <a:pPr algn="l"/>
            <a:r>
              <a:rPr lang="it-IT" sz="1800" b="0" i="0" u="none" strike="noStrike" baseline="0" dirty="0">
                <a:latin typeface="Garamond" panose="02020404030301010803" pitchFamily="18" charset="0"/>
              </a:rPr>
              <a:t>nelle classi terze, quarte e quinte.</a:t>
            </a:r>
          </a:p>
          <a:p>
            <a:pPr algn="ctr"/>
            <a:r>
              <a:rPr lang="it-IT" sz="1800" b="0" i="0" u="none" strike="noStrike" baseline="0" dirty="0">
                <a:latin typeface="Garamond" panose="02020404030301010803" pitchFamily="18" charset="0"/>
              </a:rPr>
              <a:t>Non contenitore di una nuova disciplina</a:t>
            </a:r>
          </a:p>
          <a:p>
            <a:pPr algn="ctr"/>
            <a:r>
              <a:rPr lang="it-IT" sz="1800" b="0" i="0" u="none" strike="noStrike" baseline="0" dirty="0">
                <a:latin typeface="Garamond" panose="02020404030301010803" pitchFamily="18" charset="0"/>
              </a:rPr>
              <a:t>gestite in modo flessibile</a:t>
            </a:r>
            <a:endParaRPr lang="it-IT" sz="1800" dirty="0">
              <a:latin typeface="Garamond" panose="02020404030301010803" pitchFamily="18" charset="0"/>
            </a:endParaRPr>
          </a:p>
          <a:p>
            <a:pPr algn="l"/>
            <a:r>
              <a:rPr lang="it-IT" sz="1800" b="0" i="0" u="none" strike="noStrike" baseline="0" dirty="0">
                <a:latin typeface="Garamond" panose="02020404030301010803" pitchFamily="18" charset="0"/>
              </a:rPr>
              <a:t>laboratori che nascono dall’incontro tra studenti di un ciclo inferiore e superiore per esperienze di </a:t>
            </a:r>
            <a:r>
              <a:rPr lang="it-IT" sz="1800" b="0" i="1" u="none" strike="noStrike" baseline="0" dirty="0">
                <a:latin typeface="Garamond-Italic"/>
              </a:rPr>
              <a:t>peer tutoring</a:t>
            </a:r>
            <a:r>
              <a:rPr lang="it-IT" sz="1800" b="0" i="0" u="none" strike="noStrike" baseline="0" dirty="0">
                <a:latin typeface="Garamond" panose="02020404030301010803" pitchFamily="18" charset="0"/>
              </a:rPr>
              <a:t>, tra docenti del ciclo superiore e studenti del ciclo inferiore, per sperimentare attività di vario tipo, riconducibili alla didattica orientativa e laboratoriale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7555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2C9425E-0749-F06C-D7C9-C751B927D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1800" b="1" i="0" u="none" strike="noStrike" baseline="0" dirty="0">
                <a:latin typeface="Garamond-Bold"/>
              </a:rPr>
              <a:t>E-Portfolio orientativo personale delle competenze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E069EB6-345F-843C-E37C-7EAF58CFE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Curriculum studente </a:t>
            </a:r>
          </a:p>
          <a:p>
            <a:endParaRPr lang="it-IT" dirty="0"/>
          </a:p>
          <a:p>
            <a:r>
              <a:rPr lang="it-IT" dirty="0"/>
              <a:t>Consiglio di orientamento</a:t>
            </a:r>
          </a:p>
        </p:txBody>
      </p:sp>
    </p:spTree>
    <p:extLst>
      <p:ext uri="{BB962C8B-B14F-4D97-AF65-F5344CB8AC3E}">
        <p14:creationId xmlns:p14="http://schemas.microsoft.com/office/powerpoint/2010/main" val="3079876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69FC7A1-1935-78E4-D3F8-970198ABC6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/>
              <a:t>Formazione docenti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ADE4AF21-320B-9F10-4070-B9F7997B24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PROSPETTIVE ANNI 23-26</a:t>
            </a:r>
          </a:p>
          <a:p>
            <a:r>
              <a:rPr lang="it-IT" dirty="0"/>
              <a:t>DIMENSIONE NON EPISODICA, </a:t>
            </a:r>
            <a:r>
              <a:rPr lang="it-IT"/>
              <a:t>MA </a:t>
            </a:r>
            <a:r>
              <a:rPr lang="it-IT" smtClean="0"/>
              <a:t>SISTEMATICA</a:t>
            </a:r>
            <a:endParaRPr lang="it-IT" dirty="0"/>
          </a:p>
          <a:p>
            <a:r>
              <a:rPr lang="it-IT" dirty="0"/>
              <a:t>FORMAZIONE DOCENTI TUTOR SPECIFICA</a:t>
            </a:r>
          </a:p>
        </p:txBody>
      </p:sp>
    </p:spTree>
    <p:extLst>
      <p:ext uri="{BB962C8B-B14F-4D97-AF65-F5344CB8AC3E}">
        <p14:creationId xmlns:p14="http://schemas.microsoft.com/office/powerpoint/2010/main" val="28623243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585</Words>
  <Application>Microsoft Office PowerPoint</Application>
  <PresentationFormat>Personalizzato</PresentationFormat>
  <Paragraphs>65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Orientamento</vt:lpstr>
      <vt:lpstr>FINALITA’</vt:lpstr>
      <vt:lpstr>CHE COSA SI INTENDE PER ORIENTAMENTO</vt:lpstr>
      <vt:lpstr>MOTIVI PER EFFETTUARE ORIENTAMENTO</vt:lpstr>
      <vt:lpstr>VALENZA EDUCATIVA ORIENTAMENTO</vt:lpstr>
      <vt:lpstr>Orientamento in ingresso e in uscita</vt:lpstr>
      <vt:lpstr>I moduli curricolari di orientamento nella scuola secondaria 1-2 GRADO DAL 23-24</vt:lpstr>
      <vt:lpstr>E-Portfolio orientativo personale delle competenze</vt:lpstr>
      <vt:lpstr>Formazione docenti</vt:lpstr>
      <vt:lpstr>Curriculum verticale</vt:lpstr>
      <vt:lpstr>FINALITA’</vt:lpstr>
      <vt:lpstr>Didattica delle competenze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Orientamento</dc:title>
  <dc:creator>marilena ciprani</dc:creator>
  <cp:lastModifiedBy>IPSSAR TOGNAZZI   3L</cp:lastModifiedBy>
  <cp:revision>6</cp:revision>
  <dcterms:created xsi:type="dcterms:W3CDTF">2023-02-16T06:11:59Z</dcterms:created>
  <dcterms:modified xsi:type="dcterms:W3CDTF">2023-05-10T16:45:00Z</dcterms:modified>
</cp:coreProperties>
</file>